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7" r:id="rId5"/>
    <p:sldId id="270" r:id="rId6"/>
    <p:sldId id="276" r:id="rId7"/>
    <p:sldId id="278" r:id="rId8"/>
    <p:sldId id="294" r:id="rId9"/>
    <p:sldId id="279" r:id="rId10"/>
    <p:sldId id="280" r:id="rId11"/>
    <p:sldId id="284" r:id="rId12"/>
    <p:sldId id="282" r:id="rId13"/>
    <p:sldId id="285" r:id="rId14"/>
    <p:sldId id="277" r:id="rId15"/>
    <p:sldId id="290" r:id="rId16"/>
    <p:sldId id="281" r:id="rId17"/>
    <p:sldId id="291" r:id="rId18"/>
    <p:sldId id="293" r:id="rId19"/>
    <p:sldId id="289" r:id="rId20"/>
    <p:sldId id="283" r:id="rId21"/>
    <p:sldId id="286" r:id="rId22"/>
    <p:sldId id="287" r:id="rId23"/>
    <p:sldId id="295" r:id="rId24"/>
    <p:sldId id="288" r:id="rId25"/>
    <p:sldId id="298" r:id="rId26"/>
    <p:sldId id="292" r:id="rId27"/>
    <p:sldId id="296" r:id="rId28"/>
    <p:sldId id="299" r:id="rId29"/>
    <p:sldId id="3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3138"/>
    <a:srgbClr val="73BE5C"/>
    <a:srgbClr val="F58528"/>
    <a:srgbClr val="FB8829"/>
    <a:srgbClr val="FCE1C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5288"/>
  </p:normalViewPr>
  <p:slideViewPr>
    <p:cSldViewPr snapToGrid="0">
      <p:cViewPr varScale="1">
        <p:scale>
          <a:sx n="97" d="100"/>
          <a:sy n="97" d="100"/>
        </p:scale>
        <p:origin x="372" y="306"/>
      </p:cViewPr>
      <p:guideLst>
        <p:guide orient="horz" pos="3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BE524-BCB6-4F5B-B251-0899F65284F6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FC413-921F-4112-B33A-E691AEB118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1016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4E326-0DB6-4ADE-AA7B-5F9974AD9FCA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2E04F-B3FF-433F-A224-EB862FAEA6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8933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2E04F-B3FF-433F-A224-EB862FAEA6BE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B8DC7B-DD6E-46CE-8FCA-9C6F861A5A7D}" type="datetime1">
              <a:rPr lang="en-US" smtClean="0"/>
              <a:t>10/30/2025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11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9B4E326-0DB6-4ADE-AA7B-5F9974AD9FCA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D2E04F-B3FF-433F-A224-EB862FAEA6B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04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B4E326-0DB6-4ADE-AA7B-5F9974AD9FCA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E04F-B3FF-433F-A224-EB862FAEA6B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91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9B4E326-0DB6-4ADE-AA7B-5F9974AD9FCA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D2E04F-B3FF-433F-A224-EB862FAEA6B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12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B4E326-0DB6-4ADE-AA7B-5F9974AD9FCA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E04F-B3FF-433F-A224-EB862FAEA6B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1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E6378-0178-415B-9283-39F78C3FEAE4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UPDATED January 6,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1C7C74B-C036-43EB-B562-6368CC75B4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0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63CF-141D-45C9-989A-5A6259EE48B7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UPDATED January 6,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1C7C74B-C036-43EB-B562-6368CC75B4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9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B209-5C5A-44C5-ACC0-9BD2AF07F7FA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UPDATED January 6,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1C7C74B-C036-43EB-B562-6368CC75B4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11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F268-E823-4F35-A007-74CD1140798B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UPDATED January 6,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1C7C74B-C036-43EB-B562-6368CC75B4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9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1EF6-26B8-44DB-AAEB-617DD516BD13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UPDATED January 6,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1C7C74B-C036-43EB-B562-6368CC75B4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7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6154-7D85-416A-ADE1-4F12C54F3DC3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UPDATED January 6, 2017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6DCC86-9FF6-407B-AAD7-DBD86F17DB98}"/>
              </a:ext>
            </a:extLst>
          </p:cNvPr>
          <p:cNvGrpSpPr/>
          <p:nvPr userDrawn="1"/>
        </p:nvGrpSpPr>
        <p:grpSpPr>
          <a:xfrm>
            <a:off x="10652415" y="6465934"/>
            <a:ext cx="1415760" cy="298281"/>
            <a:chOff x="10249299" y="6422969"/>
            <a:chExt cx="1593560" cy="307777"/>
          </a:xfrm>
        </p:grpSpPr>
        <p:pic>
          <p:nvPicPr>
            <p:cNvPr id="15" name="Picture 2" descr="Image result for copyright symbol">
              <a:extLst>
                <a:ext uri="{FF2B5EF4-FFF2-40B4-BE49-F238E27FC236}">
                  <a16:creationId xmlns:a16="http://schemas.microsoft.com/office/drawing/2014/main" id="{BB22F0A3-9757-47B7-AD7E-6C64D5D5B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9299" y="6497515"/>
              <a:ext cx="177336" cy="17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258990-DDCD-4B96-9D8D-2557B145B90C}"/>
                </a:ext>
              </a:extLst>
            </p:cNvPr>
            <p:cNvSpPr txBox="1"/>
            <p:nvPr/>
          </p:nvSpPr>
          <p:spPr>
            <a:xfrm>
              <a:off x="10409051" y="6422969"/>
              <a:ext cx="1433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</a:rPr>
                <a:t>INVEST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06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6CD33-365F-4AC7-929C-A8C4FB40B19B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UPDATED January 6,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1C7C74B-C036-43EB-B562-6368CC75B4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0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D17FA-AD53-4242-ADE7-CCC65845CFB2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UPDATED January 6, 2017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1C7C74B-C036-43EB-B562-6368CC75B4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3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B6BE-A99D-44F1-BB65-8B75EF079BD7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UPDATED January 6,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1C7C74B-C036-43EB-B562-6368CC75B4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2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23C7F-CDF4-4350-8FDD-B13F4E9BEFE1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UPDATED January 6, 2017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1C7C74B-C036-43EB-B562-6368CC75B4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5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69F2-AF44-41A8-ADD8-5B911ABE2A6F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UPDATED January 6, 2017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1C7C74B-C036-43EB-B562-6368CC75B4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8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DC8691F-901C-494A-9E71-837F737F297B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UPDATED January 6, 2017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D99480-413D-494C-A19A-3011656796DC}"/>
              </a:ext>
            </a:extLst>
          </p:cNvPr>
          <p:cNvGrpSpPr/>
          <p:nvPr userDrawn="1"/>
        </p:nvGrpSpPr>
        <p:grpSpPr>
          <a:xfrm>
            <a:off x="10652415" y="6465934"/>
            <a:ext cx="1415760" cy="298281"/>
            <a:chOff x="10249299" y="6422969"/>
            <a:chExt cx="1593560" cy="307777"/>
          </a:xfrm>
        </p:grpSpPr>
        <p:pic>
          <p:nvPicPr>
            <p:cNvPr id="10" name="Picture 2" descr="Image result for copyright symbol">
              <a:extLst>
                <a:ext uri="{FF2B5EF4-FFF2-40B4-BE49-F238E27FC236}">
                  <a16:creationId xmlns:a16="http://schemas.microsoft.com/office/drawing/2014/main" id="{979AC257-A7D1-4F66-BF30-6612C50BC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9299" y="6497515"/>
              <a:ext cx="177336" cy="17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4A5C8-1DF6-4F1C-8482-9550E9F92DCA}"/>
                </a:ext>
              </a:extLst>
            </p:cNvPr>
            <p:cNvSpPr txBox="1"/>
            <p:nvPr/>
          </p:nvSpPr>
          <p:spPr>
            <a:xfrm>
              <a:off x="10409051" y="6422969"/>
              <a:ext cx="1433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</a:rPr>
                <a:t>INVEST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42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7431" y="1409146"/>
            <a:ext cx="8794976" cy="353212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48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 Kinds of Insurance</a:t>
            </a:r>
            <a:br>
              <a:rPr lang="en-US" sz="48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8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Opportunities</a:t>
            </a:r>
            <a:b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(Your name)</a:t>
            </a:r>
            <a:b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96BFA-4861-4070-821B-CC3DA7A823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5039" y="4512366"/>
            <a:ext cx="2455865" cy="1070230"/>
          </a:xfrm>
          <a:prstGeom prst="rect">
            <a:avLst/>
          </a:prstGeom>
        </p:spPr>
      </p:pic>
      <p:pic>
        <p:nvPicPr>
          <p:cNvPr id="2" name="Picture 2" descr="Image result for all kinds of insurance">
            <a:extLst>
              <a:ext uri="{FF2B5EF4-FFF2-40B4-BE49-F238E27FC236}">
                <a16:creationId xmlns:a16="http://schemas.microsoft.com/office/drawing/2014/main" id="{9B78ECD7-AA4A-464C-AE22-34AF29FEE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5038" y="1270209"/>
            <a:ext cx="2455865" cy="194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Photo | Multiracial group of young people taking selfie">
            <a:extLst>
              <a:ext uri="{FF2B5EF4-FFF2-40B4-BE49-F238E27FC236}">
                <a16:creationId xmlns:a16="http://schemas.microsoft.com/office/drawing/2014/main" id="{950B6E8F-86F1-4854-BEC8-CFB9D235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096" y="4038600"/>
            <a:ext cx="2668460" cy="1777553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36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49262" y="827772"/>
            <a:ext cx="2991903" cy="11284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So Many Different Jobs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093540"/>
            <a:ext cx="2515899" cy="1788798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FBD42E-9564-41EB-BED1-B4649F68C726}"/>
              </a:ext>
            </a:extLst>
          </p:cNvPr>
          <p:cNvGrpSpPr/>
          <p:nvPr/>
        </p:nvGrpSpPr>
        <p:grpSpPr>
          <a:xfrm>
            <a:off x="3811694" y="827772"/>
            <a:ext cx="7765685" cy="5172305"/>
            <a:chOff x="3811694" y="827772"/>
            <a:chExt cx="7765685" cy="517230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014" y="3682831"/>
              <a:ext cx="3532263" cy="2317246"/>
            </a:xfrm>
            <a:prstGeom prst="rec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1026" name="Picture 2" descr="Image result for insurance man at house flood damage">
              <a:extLst>
                <a:ext uri="{FF2B5EF4-FFF2-40B4-BE49-F238E27FC236}">
                  <a16:creationId xmlns:a16="http://schemas.microsoft.com/office/drawing/2014/main" id="{157AECE0-8788-4C2C-A227-04CA8B8BDE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77006" y="3682830"/>
              <a:ext cx="3259843" cy="2317247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ow to Become a Drone Pilot in a Film/TV Camera Department - Careers in Film">
              <a:extLst>
                <a:ext uri="{FF2B5EF4-FFF2-40B4-BE49-F238E27FC236}">
                  <a16:creationId xmlns:a16="http://schemas.microsoft.com/office/drawing/2014/main" id="{D12EA1EF-47BE-4F54-8ED1-68BEBBC32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694" y="827772"/>
              <a:ext cx="3740905" cy="2493936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642 Black Woman In Front Of Computer Stock Photos, Pictures &amp;amp; Royalty-Free  Images - iStock">
              <a:extLst>
                <a:ext uri="{FF2B5EF4-FFF2-40B4-BE49-F238E27FC236}">
                  <a16:creationId xmlns:a16="http://schemas.microsoft.com/office/drawing/2014/main" id="{08DCB85C-342D-4ED6-9DAB-64558C849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477" y="827772"/>
              <a:ext cx="3740902" cy="2493936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Sailboat beached in Dana Point at popular surf spot – Orange County Register">
            <a:extLst>
              <a:ext uri="{FF2B5EF4-FFF2-40B4-BE49-F238E27FC236}">
                <a16:creationId xmlns:a16="http://schemas.microsoft.com/office/drawing/2014/main" id="{0F0C7759-6875-44DC-8331-C502CA582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800" y="1956243"/>
            <a:ext cx="2515899" cy="1886243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3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2795081" cy="31403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Using Drones in Insurance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161C86-4D1B-41EA-9C99-77EC1ACDDE6E}"/>
              </a:ext>
            </a:extLst>
          </p:cNvPr>
          <p:cNvGrpSpPr/>
          <p:nvPr/>
        </p:nvGrpSpPr>
        <p:grpSpPr>
          <a:xfrm>
            <a:off x="3984417" y="793391"/>
            <a:ext cx="7173614" cy="5271218"/>
            <a:chOff x="4006994" y="875071"/>
            <a:chExt cx="7173614" cy="527121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9871" y="3549765"/>
              <a:ext cx="5014452" cy="2596524"/>
            </a:xfrm>
            <a:prstGeom prst="rec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06994" y="875071"/>
              <a:ext cx="4050879" cy="2371417"/>
            </a:xfrm>
            <a:prstGeom prst="rec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634C67-6ED5-4185-98E8-2DDBEADAD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29405" y="1207316"/>
              <a:ext cx="2651203" cy="1706925"/>
            </a:xfrm>
            <a:prstGeom prst="rec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79A570D-2025-46E1-8ED5-9A94AFD57C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92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2017-AEA1-4E56-9992-8879D435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1019909"/>
            <a:ext cx="3223846" cy="4705112"/>
          </a:xfrm>
        </p:spPr>
        <p:txBody>
          <a:bodyPr anchor="t"/>
          <a:lstStyle/>
          <a:p>
            <a:r>
              <a:rPr lang="en-US" b="1" dirty="0"/>
              <a:t>Cyber Security Analyst</a:t>
            </a:r>
            <a:br>
              <a:rPr lang="en-US" b="1" dirty="0"/>
            </a:br>
            <a:br>
              <a:rPr lang="en-US" sz="1000" b="1" dirty="0"/>
            </a:br>
            <a:r>
              <a:rPr lang="en-US" sz="2000" b="1" i="1" dirty="0"/>
              <a:t>Technology in Insurance</a:t>
            </a:r>
            <a:endParaRPr lang="en-US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EA4BC-AB35-4534-A103-F0F138DC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40662"/>
            <a:ext cx="7713133" cy="564220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A wide variety of duties in the IT department to challenge you.</a:t>
            </a:r>
          </a:p>
          <a:p>
            <a:r>
              <a:rPr lang="en-US" dirty="0">
                <a:latin typeface="Calibri" panose="020F0502020204030204" pitchFamily="34" charset="0"/>
              </a:rPr>
              <a:t>Monitor all company networks to see if there are any breaches, and if there are, you’ll investigate them.</a:t>
            </a:r>
          </a:p>
          <a:p>
            <a:r>
              <a:rPr lang="en-US" dirty="0">
                <a:latin typeface="Calibri" panose="020F0502020204030204" pitchFamily="34" charset="0"/>
              </a:rPr>
              <a:t>Install the latest firewalls and data encryption software, and do updates to protect sensitive company information.</a:t>
            </a:r>
          </a:p>
          <a:p>
            <a:r>
              <a:rPr lang="en-US" dirty="0">
                <a:latin typeface="Calibri" panose="020F0502020204030204" pitchFamily="34" charset="0"/>
              </a:rPr>
              <a:t>Provide reports on any security breaches.</a:t>
            </a:r>
          </a:p>
          <a:p>
            <a:r>
              <a:rPr lang="en-US" dirty="0">
                <a:latin typeface="Calibri" panose="020F0502020204030204" pitchFamily="34" charset="0"/>
              </a:rPr>
              <a:t>Conduct fake cyber attacks to see how secure networks really are.</a:t>
            </a:r>
          </a:p>
          <a:p>
            <a:r>
              <a:rPr lang="en-US" dirty="0">
                <a:latin typeface="Calibri" panose="020F0502020204030204" pitchFamily="34" charset="0"/>
              </a:rPr>
              <a:t>Research, recommend and implement new security practices.</a:t>
            </a:r>
          </a:p>
          <a:p>
            <a:r>
              <a:rPr lang="en-US" dirty="0">
                <a:latin typeface="Calibri" panose="020F0502020204030204" pitchFamily="34" charset="0"/>
              </a:rPr>
              <a:t>Conduct informative security training for staff when needed.</a:t>
            </a:r>
          </a:p>
          <a:p>
            <a:r>
              <a:rPr lang="en-US" dirty="0">
                <a:latin typeface="Calibri" panose="020F0502020204030204" pitchFamily="34" charset="0"/>
              </a:rPr>
              <a:t>Pleasant working office environment and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the ability to also work from home.</a:t>
            </a:r>
          </a:p>
          <a:p>
            <a:r>
              <a:rPr lang="en-US" dirty="0">
                <a:latin typeface="Calibri" panose="020F0502020204030204" pitchFamily="34" charset="0"/>
              </a:rPr>
              <a:t>Good-paying job within five years of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   education and work experience.</a:t>
            </a:r>
          </a:p>
          <a:p>
            <a:r>
              <a:rPr lang="en-US" dirty="0">
                <a:latin typeface="Calibri" panose="020F0502020204030204" pitchFamily="34" charset="0"/>
              </a:rPr>
              <a:t>Excellent salary and positive job outlook.</a:t>
            </a:r>
          </a:p>
        </p:txBody>
      </p:sp>
      <p:pic>
        <p:nvPicPr>
          <p:cNvPr id="4098" name="Picture 2" descr="Image result for cyber security analyst">
            <a:extLst>
              <a:ext uri="{FF2B5EF4-FFF2-40B4-BE49-F238E27FC236}">
                <a16:creationId xmlns:a16="http://schemas.microsoft.com/office/drawing/2014/main" id="{B63B6E25-243D-4C98-847B-43497438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5608" y="4414842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yber security analyst">
            <a:extLst>
              <a:ext uri="{FF2B5EF4-FFF2-40B4-BE49-F238E27FC236}">
                <a16:creationId xmlns:a16="http://schemas.microsoft.com/office/drawing/2014/main" id="{385938C4-9424-403A-AD9D-5D8680E8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54" y="3071448"/>
            <a:ext cx="3191798" cy="212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145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55" y="1123837"/>
            <a:ext cx="2512052" cy="314034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Customer Service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386" y="1376835"/>
            <a:ext cx="4335524" cy="438049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122" name="Picture 2" descr="Image result for customer service">
            <a:extLst>
              <a:ext uri="{FF2B5EF4-FFF2-40B4-BE49-F238E27FC236}">
                <a16:creationId xmlns:a16="http://schemas.microsoft.com/office/drawing/2014/main" id="{5243736E-C95C-40A5-85C9-804B56445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0979" y="2133909"/>
            <a:ext cx="3036830" cy="2590181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019231-1D39-4155-B345-0CC5AD4BA3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0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2017-AEA1-4E56-9992-8879D435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1019909"/>
            <a:ext cx="3223846" cy="4705112"/>
          </a:xfrm>
        </p:spPr>
        <p:txBody>
          <a:bodyPr anchor="t"/>
          <a:lstStyle/>
          <a:p>
            <a:r>
              <a:rPr lang="en-US" b="1" dirty="0"/>
              <a:t>10 Reasons Why Insurance Career is Great 4 Young People</a:t>
            </a:r>
            <a:endParaRPr lang="en-US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EA4BC-AB35-4534-A103-F0F138DC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8094"/>
            <a:ext cx="7713133" cy="56422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The insurance industry is a great place to start (and grow) your career.</a:t>
            </a:r>
          </a:p>
          <a:p>
            <a:pPr marL="0" indent="0">
              <a:buNone/>
            </a:pPr>
            <a:r>
              <a:rPr lang="en-US" dirty="0"/>
              <a:t>From underwriter to data scientist to claims adjuster, there are jobs for a variety of different skills, and these jobs need to be filled soon.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There’s a job for your skills.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Insurance careers are sustainable.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Career advancement provides opportunities to learn.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Diversity is welcome.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Teamwork is unavoidable.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The work is not boring.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You will shape what insurance looks like for years to come.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Insurance offers a flexible work schedule.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You’ll make a difference toward the common good.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Insurance is everywhere.</a:t>
            </a:r>
          </a:p>
        </p:txBody>
      </p:sp>
      <p:pic>
        <p:nvPicPr>
          <p:cNvPr id="1039" name="Picture 15" descr="excited millennial workers">
            <a:extLst>
              <a:ext uri="{FF2B5EF4-FFF2-40B4-BE49-F238E27FC236}">
                <a16:creationId xmlns:a16="http://schemas.microsoft.com/office/drawing/2014/main" id="{CB84ECF8-219D-42AE-A22B-DFB62E3F1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732" y="3692042"/>
            <a:ext cx="2604106" cy="176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54B3C6-9D7C-4B5E-BC9C-27D0ECF49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167" y="3356849"/>
            <a:ext cx="1558789" cy="10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4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2017-AEA1-4E56-9992-8879D435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9909"/>
            <a:ext cx="3411415" cy="4705112"/>
          </a:xfrm>
        </p:spPr>
        <p:txBody>
          <a:bodyPr anchor="t"/>
          <a:lstStyle/>
          <a:p>
            <a:r>
              <a:rPr lang="en-US" b="1" dirty="0"/>
              <a:t>What a Career in Insurance Offers</a:t>
            </a:r>
            <a:endParaRPr lang="en-US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EA4BC-AB35-4534-A103-F0F138DC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306" y="910170"/>
            <a:ext cx="7792783" cy="568254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700" dirty="0"/>
              <a:t>From analytics to marketing and sales to information technology; from damage appraisal and investigation to customer service to human resources and finance to risk management — there's a place for you in insurance. </a:t>
            </a:r>
            <a:r>
              <a:rPr lang="en-US" sz="1700" b="1" i="1" dirty="0"/>
              <a:t>It’s part of everything we do.</a:t>
            </a: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</a:rPr>
              <a:t>Variety</a:t>
            </a:r>
            <a:r>
              <a:rPr lang="en-US" sz="1700" b="1" dirty="0"/>
              <a:t> </a:t>
            </a:r>
            <a:r>
              <a:rPr lang="en-US" sz="1700" dirty="0"/>
              <a:t>— The work is as varied as the customers’ needs. Every day presents unique challenges.</a:t>
            </a: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</a:rPr>
              <a:t>Advancement</a:t>
            </a:r>
            <a:r>
              <a:rPr lang="en-US" sz="1700" b="1" dirty="0"/>
              <a:t> </a:t>
            </a:r>
            <a:r>
              <a:rPr lang="en-US" sz="1700" dirty="0"/>
              <a:t>— Potential for growth, professionally and personally, are endless.</a:t>
            </a: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</a:rPr>
              <a:t>Challenge</a:t>
            </a:r>
            <a:r>
              <a:rPr lang="en-US" sz="1700" b="1" dirty="0"/>
              <a:t> </a:t>
            </a:r>
            <a:r>
              <a:rPr lang="en-US" sz="1700" dirty="0"/>
              <a:t>— Make a difference by solving problems and helping others in their time of loss. Every day presents a new opportunity and a new challenge.</a:t>
            </a: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</a:rPr>
              <a:t>Lifelong Learning </a:t>
            </a:r>
            <a:r>
              <a:rPr lang="en-US" sz="1700" dirty="0"/>
              <a:t>— Learn on the job and receive the training you need to reach your earning potential in a high-performance environment.</a:t>
            </a: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</a:rPr>
              <a:t>Stability</a:t>
            </a:r>
            <a:r>
              <a:rPr lang="en-US" sz="1700" b="1" dirty="0"/>
              <a:t> </a:t>
            </a:r>
            <a:r>
              <a:rPr lang="en-US" sz="1700" dirty="0"/>
              <a:t>— Insurance is a multi-billion-dollar industry with a long history of growth.</a:t>
            </a: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</a:rPr>
              <a:t>Community</a:t>
            </a:r>
            <a:r>
              <a:rPr lang="en-US" sz="1700" b="1" dirty="0"/>
              <a:t> </a:t>
            </a:r>
            <a:r>
              <a:rPr lang="en-US" sz="1700" dirty="0"/>
              <a:t>— It’s a relationship-driven and a close-knit family of professionals.</a:t>
            </a: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</a:rPr>
              <a:t>Personal Growth &amp; Satisfaction </a:t>
            </a:r>
            <a:r>
              <a:rPr lang="en-US" sz="1700" dirty="0"/>
              <a:t>— There’s a place for people who bring caring and commitment to their work. You can succeed professionally, while contributing something positive and necessary.</a:t>
            </a: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</a:rPr>
              <a:t>Inclusive</a:t>
            </a:r>
            <a:r>
              <a:rPr lang="en-US" sz="1700" b="1" dirty="0"/>
              <a:t> </a:t>
            </a:r>
            <a:r>
              <a:rPr lang="en-US" sz="1700" dirty="0"/>
              <a:t>— The industry strives to recruit and develop the broadest possible array of backgrounds from a diverse workforce.</a:t>
            </a:r>
          </a:p>
        </p:txBody>
      </p:sp>
      <p:pic>
        <p:nvPicPr>
          <p:cNvPr id="1031" name="Picture 7" descr="Related image">
            <a:extLst>
              <a:ext uri="{FF2B5EF4-FFF2-40B4-BE49-F238E27FC236}">
                <a16:creationId xmlns:a16="http://schemas.microsoft.com/office/drawing/2014/main" id="{B2719661-74BC-4E50-B5D7-4FAC0A094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891" y="2194560"/>
            <a:ext cx="2835631" cy="162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Related image">
            <a:extLst>
              <a:ext uri="{FF2B5EF4-FFF2-40B4-BE49-F238E27FC236}">
                <a16:creationId xmlns:a16="http://schemas.microsoft.com/office/drawing/2014/main" id="{41DCA585-598B-4BD6-968B-539D41E43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891" y="4083166"/>
            <a:ext cx="2835631" cy="180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7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nsurance technology">
            <a:extLst>
              <a:ext uri="{FF2B5EF4-FFF2-40B4-BE49-F238E27FC236}">
                <a16:creationId xmlns:a16="http://schemas.microsoft.com/office/drawing/2014/main" id="{EC10F948-24C4-4853-B0DC-61463A16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4989" y="899401"/>
            <a:ext cx="2902313" cy="1871992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insurance technology">
            <a:extLst>
              <a:ext uri="{FF2B5EF4-FFF2-40B4-BE49-F238E27FC236}">
                <a16:creationId xmlns:a16="http://schemas.microsoft.com/office/drawing/2014/main" id="{633C7050-C3C1-4F0F-8F08-4E8C3162A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05197" y="4359166"/>
            <a:ext cx="2781895" cy="1721121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4693A5-1719-4A7E-9F1F-6550C3877B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  <p:pic>
        <p:nvPicPr>
          <p:cNvPr id="5122" name="Picture 2" descr="Image result for technology in insurance">
            <a:extLst>
              <a:ext uri="{FF2B5EF4-FFF2-40B4-BE49-F238E27FC236}">
                <a16:creationId xmlns:a16="http://schemas.microsoft.com/office/drawing/2014/main" id="{B3E43804-0F51-47DA-AA5D-F84917769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28086" y="1835397"/>
            <a:ext cx="3580342" cy="17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insurtech">
            <a:extLst>
              <a:ext uri="{FF2B5EF4-FFF2-40B4-BE49-F238E27FC236}">
                <a16:creationId xmlns:a16="http://schemas.microsoft.com/office/drawing/2014/main" id="{96DB448F-D33E-4791-B679-938CFFFB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747" y="4031933"/>
            <a:ext cx="2989019" cy="2138195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30BA0AB-0FBB-4035-80A3-C03CD6615C6B}"/>
              </a:ext>
            </a:extLst>
          </p:cNvPr>
          <p:cNvSpPr txBox="1">
            <a:spLocks/>
          </p:cNvSpPr>
          <p:nvPr/>
        </p:nvSpPr>
        <p:spPr>
          <a:xfrm>
            <a:off x="204537" y="2846828"/>
            <a:ext cx="10864516" cy="118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ALL KINDS OF     </a:t>
            </a:r>
            <a:r>
              <a:rPr lang="en-US" sz="4800" b="1" dirty="0">
                <a:solidFill>
                  <a:srgbClr val="C0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TECHNOLOGY in </a:t>
            </a:r>
            <a:endParaRPr 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3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94" y="1008338"/>
            <a:ext cx="2512052" cy="2630016"/>
          </a:xfrm>
        </p:spPr>
        <p:txBody>
          <a:bodyPr>
            <a:normAutofit/>
          </a:bodyPr>
          <a:lstStyle/>
          <a:p>
            <a:br>
              <a:rPr lang="en-US" sz="11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Innovation and Trends in Insurance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7362" y="1143087"/>
            <a:ext cx="8009883" cy="4590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16FFE-C156-4D9C-9B4C-EB13BEB1F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2017-AEA1-4E56-9992-8879D435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TELEMATICS</a:t>
            </a:r>
            <a:br>
              <a:rPr lang="en-US" b="1" dirty="0"/>
            </a:br>
            <a:br>
              <a:rPr lang="en-US" sz="1000" b="1" dirty="0"/>
            </a:br>
            <a:r>
              <a:rPr lang="en-US" sz="2000" b="1" i="1" dirty="0"/>
              <a:t>Technology in Insurance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EA4BC-AB35-4534-A103-F0F138DC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845" y="857306"/>
            <a:ext cx="7408333" cy="5471636"/>
          </a:xfrm>
        </p:spPr>
        <p:txBody>
          <a:bodyPr anchor="t"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</a:rPr>
              <a:t>A term that combines </a:t>
            </a:r>
            <a:r>
              <a:rPr lang="en-US" sz="2200" i="1" dirty="0">
                <a:latin typeface="Calibri" panose="020F0502020204030204" pitchFamily="34" charset="0"/>
              </a:rPr>
              <a:t>telecommunications</a:t>
            </a:r>
            <a:r>
              <a:rPr lang="en-US" sz="2200" dirty="0">
                <a:latin typeface="Calibri" panose="020F0502020204030204" pitchFamily="34" charset="0"/>
              </a:rPr>
              <a:t> and </a:t>
            </a:r>
            <a:r>
              <a:rPr lang="en-US" sz="2200" i="1" dirty="0">
                <a:latin typeface="Calibri" panose="020F0502020204030204" pitchFamily="34" charset="0"/>
              </a:rPr>
              <a:t>informatics</a:t>
            </a:r>
            <a:r>
              <a:rPr lang="en-US" sz="2200" dirty="0">
                <a:latin typeface="Calibri" panose="020F0502020204030204" pitchFamily="34" charset="0"/>
              </a:rPr>
              <a:t>.</a:t>
            </a:r>
          </a:p>
          <a:p>
            <a:r>
              <a:rPr lang="en-US" sz="2200" dirty="0">
                <a:latin typeface="Calibri" panose="020F0502020204030204" pitchFamily="34" charset="0"/>
              </a:rPr>
              <a:t>Onboard communications services in cars, trucks and buses through GPS receivers or apps.</a:t>
            </a:r>
          </a:p>
          <a:p>
            <a:r>
              <a:rPr lang="en-US" sz="2200" dirty="0">
                <a:latin typeface="Calibri" panose="020F0502020204030204" pitchFamily="34" charset="0"/>
              </a:rPr>
              <a:t>The use of </a:t>
            </a:r>
            <a:r>
              <a:rPr lang="en-US" sz="2200" b="1" dirty="0">
                <a:latin typeface="Calibri" panose="020F0502020204030204" pitchFamily="34" charset="0"/>
              </a:rPr>
              <a:t>telematics</a:t>
            </a:r>
            <a:r>
              <a:rPr lang="en-US" sz="2200" dirty="0">
                <a:latin typeface="Calibri" panose="020F0502020204030204" pitchFamily="34" charset="0"/>
              </a:rPr>
              <a:t> in auto insurance soaring, and nearly 50% of the world’s vehicles expected to be using telematics by 2030.</a:t>
            </a:r>
          </a:p>
          <a:p>
            <a:r>
              <a:rPr lang="en-US" sz="2200" dirty="0">
                <a:latin typeface="Calibri" panose="020F0502020204030204" pitchFamily="34" charset="0"/>
              </a:rPr>
              <a:t>It helps insurers more accurately estimate accident damages and reduce fraud by enabling them to analyze the driving data (such as hard braking, speed and time) during an accident.</a:t>
            </a:r>
          </a:p>
          <a:p>
            <a:r>
              <a:rPr lang="en-US" sz="2200" dirty="0">
                <a:latin typeface="Calibri" panose="020F0502020204030204" pitchFamily="34" charset="0"/>
              </a:rPr>
              <a:t>Data collected by telematics can also speed up the claims process, automatically process repair bookings, and even support breakdown recovery.</a:t>
            </a:r>
          </a:p>
          <a:p>
            <a:r>
              <a:rPr lang="en-US" sz="2200" b="1" dirty="0">
                <a:latin typeface="Calibri" panose="020F0502020204030204" pitchFamily="34" charset="0"/>
              </a:rPr>
              <a:t>Telematics</a:t>
            </a:r>
            <a:r>
              <a:rPr lang="en-US" sz="2200" dirty="0">
                <a:latin typeface="Calibri" panose="020F0502020204030204" pitchFamily="34" charset="0"/>
              </a:rPr>
              <a:t> also allow fleets of trucks determine the most efficient routes, saving them costs related to personnel, gas and maintenance. </a:t>
            </a:r>
          </a:p>
        </p:txBody>
      </p:sp>
      <p:pic>
        <p:nvPicPr>
          <p:cNvPr id="2052" name="Picture 4" descr="Image result for telematics images">
            <a:extLst>
              <a:ext uri="{FF2B5EF4-FFF2-40B4-BE49-F238E27FC236}">
                <a16:creationId xmlns:a16="http://schemas.microsoft.com/office/drawing/2014/main" id="{E47CA9F5-C275-4164-8753-70746C82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550" y="2544885"/>
            <a:ext cx="2684219" cy="104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B81599-DE3C-4077-873D-634E748B3D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0853-2378-4C8F-BF9D-30129F16B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973015"/>
            <a:ext cx="2947482" cy="4752005"/>
          </a:xfrm>
        </p:spPr>
        <p:txBody>
          <a:bodyPr anchor="t"/>
          <a:lstStyle/>
          <a:p>
            <a:r>
              <a:rPr lang="en-US" b="1" dirty="0"/>
              <a:t>TELEMATICS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9CF0D-6AA8-4E7D-9922-273EEADB2C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5755" y="1023581"/>
            <a:ext cx="7982801" cy="5062587"/>
          </a:xfrm>
          <a:prstGeom prst="rect">
            <a:avLst/>
          </a:prstGeom>
        </p:spPr>
      </p:pic>
      <p:pic>
        <p:nvPicPr>
          <p:cNvPr id="1026" name="Picture 2" descr="Image result for telematics">
            <a:extLst>
              <a:ext uri="{FF2B5EF4-FFF2-40B4-BE49-F238E27FC236}">
                <a16:creationId xmlns:a16="http://schemas.microsoft.com/office/drawing/2014/main" id="{DAA4FC80-E079-43BB-9721-5667C9F55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303" y="2523583"/>
            <a:ext cx="1472711" cy="18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6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88" y="1109000"/>
            <a:ext cx="3207541" cy="3140345"/>
          </a:xfrm>
        </p:spPr>
        <p:txBody>
          <a:bodyPr>
            <a:norm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Pet Insurance</a:t>
            </a:r>
            <a:endParaRPr lang="en-US" sz="42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E3E0E4-D6B0-48DC-B204-5A73F00085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682946B-73D0-4092-8D70-A20666CF6851}"/>
              </a:ext>
            </a:extLst>
          </p:cNvPr>
          <p:cNvGrpSpPr/>
          <p:nvPr/>
        </p:nvGrpSpPr>
        <p:grpSpPr>
          <a:xfrm>
            <a:off x="4672593" y="799427"/>
            <a:ext cx="5664378" cy="5259146"/>
            <a:chOff x="4464248" y="799475"/>
            <a:chExt cx="5664378" cy="525914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4248" y="799475"/>
              <a:ext cx="5664378" cy="31720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2050" name="Picture 2" descr="Image result for pet insurance">
              <a:extLst>
                <a:ext uri="{FF2B5EF4-FFF2-40B4-BE49-F238E27FC236}">
                  <a16:creationId xmlns:a16="http://schemas.microsoft.com/office/drawing/2014/main" id="{298EDCBB-492B-4354-B99C-78F373669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842" y="4264182"/>
              <a:ext cx="2570784" cy="1794439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mage result for vet holding cat">
              <a:extLst>
                <a:ext uri="{FF2B5EF4-FFF2-40B4-BE49-F238E27FC236}">
                  <a16:creationId xmlns:a16="http://schemas.microsoft.com/office/drawing/2014/main" id="{1ED92415-6123-4AF3-8397-0B4F5D47A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248" y="4264182"/>
              <a:ext cx="2684777" cy="1789851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878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0853-2378-4C8F-BF9D-30129F16B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973015"/>
            <a:ext cx="2947482" cy="4752005"/>
          </a:xfrm>
        </p:spPr>
        <p:txBody>
          <a:bodyPr anchor="t"/>
          <a:lstStyle/>
          <a:p>
            <a:r>
              <a:rPr lang="en-US" b="1" dirty="0"/>
              <a:t>TELEMATICS</a:t>
            </a:r>
          </a:p>
        </p:txBody>
      </p:sp>
      <p:pic>
        <p:nvPicPr>
          <p:cNvPr id="10" name="Picture 2" descr="50% of world’s vehicles to be insured with telematics by 2030">
            <a:extLst>
              <a:ext uri="{FF2B5EF4-FFF2-40B4-BE49-F238E27FC236}">
                <a16:creationId xmlns:a16="http://schemas.microsoft.com/office/drawing/2014/main" id="{4F658555-68E7-46E7-8CAD-5D5A53AC3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46" y="1867892"/>
            <a:ext cx="2611028" cy="17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elematics images">
            <a:extLst>
              <a:ext uri="{FF2B5EF4-FFF2-40B4-BE49-F238E27FC236}">
                <a16:creationId xmlns:a16="http://schemas.microsoft.com/office/drawing/2014/main" id="{8CDC759A-0DB3-44D5-8A65-BEFDF5A33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46" y="4009294"/>
            <a:ext cx="2687584" cy="168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Related image">
            <a:extLst>
              <a:ext uri="{FF2B5EF4-FFF2-40B4-BE49-F238E27FC236}">
                <a16:creationId xmlns:a16="http://schemas.microsoft.com/office/drawing/2014/main" id="{21047557-B623-4FBE-94D7-6B52FB32B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03803" y="1347018"/>
            <a:ext cx="7837462" cy="434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31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2017-AEA1-4E56-9992-8879D435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1019909"/>
            <a:ext cx="3223846" cy="4705112"/>
          </a:xfrm>
        </p:spPr>
        <p:txBody>
          <a:bodyPr anchor="t"/>
          <a:lstStyle/>
          <a:p>
            <a:r>
              <a:rPr lang="en-US" b="1" dirty="0"/>
              <a:t>CHATBOTS</a:t>
            </a:r>
            <a:br>
              <a:rPr lang="en-US" b="1" dirty="0"/>
            </a:br>
            <a:br>
              <a:rPr lang="en-US" sz="1000" b="1" dirty="0"/>
            </a:br>
            <a:r>
              <a:rPr lang="en-US" sz="2000" b="1" i="1" dirty="0"/>
              <a:t>Technology in Insurance</a:t>
            </a:r>
            <a:endParaRPr lang="en-US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EA4BC-AB35-4534-A103-F0F138DC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4492" y="845240"/>
            <a:ext cx="7842087" cy="549859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Artificial Intelligence (AI)</a:t>
            </a:r>
          </a:p>
          <a:p>
            <a:pPr marL="0" indent="0">
              <a:buNone/>
            </a:pPr>
            <a:endParaRPr lang="en-US" sz="1000" b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latin typeface="Calibri" panose="020F0502020204030204" pitchFamily="34" charset="0"/>
              </a:rPr>
              <a:t>Like Siri for brands,</a:t>
            </a:r>
            <a:r>
              <a:rPr lang="en-US" sz="2200" b="1" dirty="0">
                <a:latin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</a:rPr>
              <a:t>ChatBots</a:t>
            </a:r>
            <a:r>
              <a:rPr lang="en-US" sz="2200" b="1" dirty="0">
                <a:latin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</a:rPr>
              <a:t>are quickly rising as a new "voice" in consumer communications. These chatty computer programs respond to texts or digital chats.</a:t>
            </a:r>
          </a:p>
          <a:p>
            <a:r>
              <a:rPr lang="en-US" sz="2200" dirty="0">
                <a:latin typeface="Calibri" panose="020F0502020204030204" pitchFamily="34" charset="0"/>
              </a:rPr>
              <a:t>Insurance firms can organize distribution, claims, and customer support directly into a messaging app that supports millions of users and messages every day.</a:t>
            </a:r>
          </a:p>
          <a:p>
            <a:pPr fontAlgn="base"/>
            <a:r>
              <a:rPr lang="en-US" sz="2200" dirty="0">
                <a:latin typeface="Calibri" panose="020F0502020204030204" pitchFamily="34" charset="0"/>
              </a:rPr>
              <a:t>Provides users an easy way to get the information they need.</a:t>
            </a:r>
          </a:p>
          <a:p>
            <a:pPr fontAlgn="base"/>
            <a:r>
              <a:rPr lang="en-US" sz="2200" dirty="0">
                <a:latin typeface="Calibri" panose="020F0502020204030204" pitchFamily="34" charset="0"/>
              </a:rPr>
              <a:t>Can help an insurance customer register a loss, schedule a survey, provide loss prevention recommendations, arrange emergency assistance during accidents, and even offer disaster assistance.</a:t>
            </a:r>
          </a:p>
          <a:p>
            <a:pPr fontAlgn="base"/>
            <a:r>
              <a:rPr lang="en-US" sz="2200" dirty="0">
                <a:latin typeface="Calibri" panose="020F0502020204030204" pitchFamily="34" charset="0"/>
              </a:rPr>
              <a:t>Since </a:t>
            </a:r>
            <a:r>
              <a:rPr lang="en-US" sz="2200" b="1" dirty="0">
                <a:latin typeface="Calibri" panose="020F0502020204030204" pitchFamily="34" charset="0"/>
              </a:rPr>
              <a:t>chatbots</a:t>
            </a:r>
            <a:r>
              <a:rPr lang="en-US" sz="2200" dirty="0">
                <a:latin typeface="Calibri" panose="020F0502020204030204" pitchFamily="34" charset="0"/>
              </a:rPr>
              <a:t> are basically virtual robots they never get tired and continue to obey your command.</a:t>
            </a:r>
          </a:p>
          <a:p>
            <a:pPr fontAlgn="base"/>
            <a:r>
              <a:rPr lang="en-US" sz="2200" dirty="0">
                <a:latin typeface="Calibri" panose="020F0502020204030204" pitchFamily="34" charset="0"/>
              </a:rPr>
              <a:t>Can simultaneously have conversations with hundreds of people. </a:t>
            </a:r>
          </a:p>
        </p:txBody>
      </p:sp>
      <p:pic>
        <p:nvPicPr>
          <p:cNvPr id="3074" name="Picture 2" descr="https://external.xx.fbcdn.net/safe_image.php?d=AQA2wsMTlIFYSy9F&amp;w=720&amp;h=720&amp;url=https%3A%2F%2Fd2jhuj1whasmze.cloudfront.net%2Fphotos%2Foriginal%2FzKokd.png&amp;cfs=1&amp;_nc_hash=AQChs0wXgzhsODYx">
            <a:extLst>
              <a:ext uri="{FF2B5EF4-FFF2-40B4-BE49-F238E27FC236}">
                <a16:creationId xmlns:a16="http://schemas.microsoft.com/office/drawing/2014/main" id="{793BD187-0446-4AE4-91F5-9A5C26B9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646" y="3594536"/>
            <a:ext cx="2332159" cy="233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HatBots images">
            <a:extLst>
              <a:ext uri="{FF2B5EF4-FFF2-40B4-BE49-F238E27FC236}">
                <a16:creationId xmlns:a16="http://schemas.microsoft.com/office/drawing/2014/main" id="{EC2DB288-1156-4E5B-A99B-908299A63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00983" y="2175239"/>
            <a:ext cx="1491483" cy="124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64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2017-AEA1-4E56-9992-8879D435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1019909"/>
            <a:ext cx="3223846" cy="4705112"/>
          </a:xfrm>
        </p:spPr>
        <p:txBody>
          <a:bodyPr anchor="t"/>
          <a:lstStyle/>
          <a:p>
            <a:r>
              <a:rPr lang="en-US" b="1" dirty="0"/>
              <a:t>CHATBOTS</a:t>
            </a:r>
            <a:br>
              <a:rPr lang="en-US" b="1" dirty="0"/>
            </a:br>
            <a:br>
              <a:rPr lang="en-US" sz="1000" b="1" dirty="0"/>
            </a:br>
            <a:r>
              <a:rPr lang="en-US" sz="2000" b="1" i="1" dirty="0"/>
              <a:t>Technology in Insurance</a:t>
            </a:r>
            <a:endParaRPr lang="en-US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EA4BC-AB35-4534-A103-F0F138DC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571500"/>
            <a:ext cx="7440417" cy="5791200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Insurers want to use </a:t>
            </a:r>
            <a:r>
              <a:rPr lang="en-US" b="1" dirty="0"/>
              <a:t>chatbot</a:t>
            </a:r>
            <a:r>
              <a:rPr lang="en-US" dirty="0"/>
              <a:t> technology to supplement their call centers and self-service portals.</a:t>
            </a:r>
          </a:p>
          <a:p>
            <a:pPr>
              <a:spcBef>
                <a:spcPts val="0"/>
              </a:spcBef>
            </a:pPr>
            <a:endParaRPr lang="en-US" sz="1000" dirty="0"/>
          </a:p>
          <a:p>
            <a:pPr>
              <a:spcBef>
                <a:spcPts val="0"/>
              </a:spcBef>
            </a:pPr>
            <a:r>
              <a:rPr lang="en-US" dirty="0"/>
              <a:t>Chatbots are a low-cost modern channel for consumer interaction.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99BD48-77EC-4766-B891-CA6CA65A6F0D}"/>
              </a:ext>
            </a:extLst>
          </p:cNvPr>
          <p:cNvGrpSpPr/>
          <p:nvPr/>
        </p:nvGrpSpPr>
        <p:grpSpPr>
          <a:xfrm>
            <a:off x="3657600" y="1849524"/>
            <a:ext cx="7932815" cy="4627475"/>
            <a:chOff x="3106444" y="2109787"/>
            <a:chExt cx="6858000" cy="4000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37918C-9EE0-4888-A616-BA521002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6444" y="2109787"/>
              <a:ext cx="6858000" cy="40005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2530C-62D5-42F2-B578-258045BC072D}"/>
                </a:ext>
              </a:extLst>
            </p:cNvPr>
            <p:cNvSpPr/>
            <p:nvPr/>
          </p:nvSpPr>
          <p:spPr>
            <a:xfrm>
              <a:off x="5172075" y="2800350"/>
              <a:ext cx="923925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788098-4891-4BDD-9BEF-6B1FCE6746B3}"/>
                </a:ext>
              </a:extLst>
            </p:cNvPr>
            <p:cNvSpPr/>
            <p:nvPr/>
          </p:nvSpPr>
          <p:spPr>
            <a:xfrm>
              <a:off x="5067696" y="2547937"/>
              <a:ext cx="471091" cy="252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AA78AC-AEF8-42C8-9288-9A327EF9DE38}"/>
                </a:ext>
              </a:extLst>
            </p:cNvPr>
            <p:cNvSpPr/>
            <p:nvPr/>
          </p:nvSpPr>
          <p:spPr>
            <a:xfrm>
              <a:off x="5067696" y="4731829"/>
              <a:ext cx="923925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B92416-F555-44B8-AAEA-16510D1992B1}"/>
                </a:ext>
              </a:extLst>
            </p:cNvPr>
            <p:cNvSpPr/>
            <p:nvPr/>
          </p:nvSpPr>
          <p:spPr>
            <a:xfrm>
              <a:off x="5127585" y="3838574"/>
              <a:ext cx="968414" cy="460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2" descr="Image result for insurance chatbots">
            <a:extLst>
              <a:ext uri="{FF2B5EF4-FFF2-40B4-BE49-F238E27FC236}">
                <a16:creationId xmlns:a16="http://schemas.microsoft.com/office/drawing/2014/main" id="{6C488F81-0DCC-455F-BC99-800872FC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428" y="2590899"/>
            <a:ext cx="1234701" cy="251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748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49CA-E621-4CEB-9438-84A48B0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1123837"/>
            <a:ext cx="3392424" cy="4601183"/>
          </a:xfrm>
        </p:spPr>
        <p:txBody>
          <a:bodyPr anchor="t"/>
          <a:lstStyle/>
          <a:p>
            <a:r>
              <a:rPr lang="en-US" b="1" dirty="0"/>
              <a:t>The Transformer</a:t>
            </a:r>
            <a:br>
              <a:rPr lang="en-US" dirty="0"/>
            </a:br>
            <a:endParaRPr lang="en-US" sz="20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2457C-32D0-4FF9-B08F-A3370FA7B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588954" cy="543509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What is </a:t>
            </a:r>
            <a:r>
              <a:rPr lang="en-US" sz="2400" b="1" dirty="0" err="1">
                <a:solidFill>
                  <a:srgbClr val="C00000"/>
                </a:solidFill>
                <a:latin typeface="Calibri" panose="020F0502020204030204" pitchFamily="34" charset="0"/>
              </a:rPr>
              <a:t>InsurTech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?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A movement to transform the insurance industry with new technology to improve customer experience, simplify policy management, and increase competition.</a:t>
            </a:r>
          </a:p>
          <a:p>
            <a:pPr marL="0" indent="0" fontAlgn="base">
              <a:buNone/>
            </a:pPr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</a:rPr>
              <a:t>The most visible examples of </a:t>
            </a:r>
            <a:r>
              <a:rPr lang="en-US" sz="2200" b="1" dirty="0" err="1">
                <a:solidFill>
                  <a:srgbClr val="C00000"/>
                </a:solidFill>
                <a:latin typeface="Calibri" panose="020F0502020204030204" pitchFamily="34" charset="0"/>
              </a:rPr>
              <a:t>InsurTech</a:t>
            </a:r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</a:rPr>
              <a:t>:</a:t>
            </a:r>
          </a:p>
          <a:p>
            <a:pPr fontAlgn="base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In-car monitoring devices.</a:t>
            </a:r>
          </a:p>
          <a:p>
            <a:pPr fontAlgn="base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Wearable activity trackers.</a:t>
            </a:r>
          </a:p>
          <a:p>
            <a:pPr fontAlgn="base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Customer-facing apps.</a:t>
            </a:r>
          </a:p>
          <a:p>
            <a:pPr fontAlgn="base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SaaS platforms that manage insurance coverage and payment.</a:t>
            </a:r>
          </a:p>
          <a:p>
            <a:pPr marL="0" indent="0" fontAlgn="base">
              <a:buNone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In the small business insurance world, </a:t>
            </a:r>
            <a:r>
              <a:rPr lang="en-US" sz="2200" b="1" dirty="0" err="1">
                <a:solidFill>
                  <a:srgbClr val="C00000"/>
                </a:solidFill>
                <a:latin typeface="Calibri" panose="020F0502020204030204" pitchFamily="34" charset="0"/>
              </a:rPr>
              <a:t>InsurTech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 is working behind the scenes to increase the options business owners have, keep costs low, and speed the delivery of insurance coverage.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Insurance + Technology = #</a:t>
            </a:r>
            <a:r>
              <a:rPr lang="en-US" sz="2400" b="1" dirty="0" err="1">
                <a:solidFill>
                  <a:srgbClr val="C00000"/>
                </a:solidFill>
                <a:latin typeface="Calibri" panose="020F0502020204030204" pitchFamily="34" charset="0"/>
              </a:rPr>
              <a:t>InsurTech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pic>
        <p:nvPicPr>
          <p:cNvPr id="7170" name="Picture 2" descr="Image result for insurtech">
            <a:extLst>
              <a:ext uri="{FF2B5EF4-FFF2-40B4-BE49-F238E27FC236}">
                <a16:creationId xmlns:a16="http://schemas.microsoft.com/office/drawing/2014/main" id="{1F5D98D4-7F46-40AF-9DC9-B5853FED4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1997" y="2033542"/>
            <a:ext cx="2319862" cy="22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81F5B-9E3F-4861-BD12-978BE19C4E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02" y="4490262"/>
            <a:ext cx="1183251" cy="1267051"/>
          </a:xfrm>
          <a:prstGeom prst="rect">
            <a:avLst/>
          </a:prstGeom>
        </p:spPr>
      </p:pic>
      <p:pic>
        <p:nvPicPr>
          <p:cNvPr id="6148" name="Picture 4" descr="Image result for the transformer cartoon">
            <a:extLst>
              <a:ext uri="{FF2B5EF4-FFF2-40B4-BE49-F238E27FC236}">
                <a16:creationId xmlns:a16="http://schemas.microsoft.com/office/drawing/2014/main" id="{F372551F-EAA3-4C52-913C-5C06535B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912506" y="2176556"/>
            <a:ext cx="1486870" cy="194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42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49CA-E621-4CEB-9438-84A48B0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1123837"/>
            <a:ext cx="3392424" cy="4601183"/>
          </a:xfrm>
        </p:spPr>
        <p:txBody>
          <a:bodyPr anchor="t"/>
          <a:lstStyle/>
          <a:p>
            <a:br>
              <a:rPr lang="en-US" dirty="0"/>
            </a:br>
            <a:endParaRPr lang="en-US" sz="2000" b="1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9660B9-C14B-40A7-ABC9-F08D9193CC83}"/>
              </a:ext>
            </a:extLst>
          </p:cNvPr>
          <p:cNvGrpSpPr/>
          <p:nvPr/>
        </p:nvGrpSpPr>
        <p:grpSpPr>
          <a:xfrm>
            <a:off x="3891151" y="1026614"/>
            <a:ext cx="7550278" cy="5238691"/>
            <a:chOff x="3672096" y="798843"/>
            <a:chExt cx="7610405" cy="528040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2AFEA4-D392-40D9-A434-EC4A737CE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82"/>
            <a:stretch/>
          </p:blipFill>
          <p:spPr>
            <a:xfrm>
              <a:off x="3672096" y="798843"/>
              <a:ext cx="7610405" cy="528040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0C9435-7A83-4A4B-8FB5-C6FBC5926638}"/>
                </a:ext>
              </a:extLst>
            </p:cNvPr>
            <p:cNvSpPr/>
            <p:nvPr/>
          </p:nvSpPr>
          <p:spPr>
            <a:xfrm>
              <a:off x="3672096" y="5798820"/>
              <a:ext cx="1600944" cy="260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Image result for transformers">
            <a:extLst>
              <a:ext uri="{FF2B5EF4-FFF2-40B4-BE49-F238E27FC236}">
                <a16:creationId xmlns:a16="http://schemas.microsoft.com/office/drawing/2014/main" id="{5F544FC4-9506-4482-8F54-10021847B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162" y="1488865"/>
            <a:ext cx="2866692" cy="145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0E3B92-D601-449B-BE6F-C53B830EF0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80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5B112A1-640C-4908-A8C6-18B90C2567BD}"/>
              </a:ext>
            </a:extLst>
          </p:cNvPr>
          <p:cNvGrpSpPr/>
          <p:nvPr/>
        </p:nvGrpSpPr>
        <p:grpSpPr>
          <a:xfrm>
            <a:off x="137948" y="181071"/>
            <a:ext cx="11278547" cy="6091486"/>
            <a:chOff x="137948" y="181071"/>
            <a:chExt cx="11278547" cy="6091486"/>
          </a:xfrm>
        </p:grpSpPr>
        <p:pic>
          <p:nvPicPr>
            <p:cNvPr id="9" name="Picture 8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CC77787D-95B0-4132-99FC-9953EFECB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1725" y="393013"/>
              <a:ext cx="5051342" cy="2588856"/>
            </a:xfrm>
            <a:prstGeom prst="rect">
              <a:avLst/>
            </a:prstGeom>
          </p:spPr>
        </p:pic>
        <p:pic>
          <p:nvPicPr>
            <p:cNvPr id="13" name="Picture 12" descr="A screen shot of a person&#10;&#10;Description automatically generated">
              <a:extLst>
                <a:ext uri="{FF2B5EF4-FFF2-40B4-BE49-F238E27FC236}">
                  <a16:creationId xmlns:a16="http://schemas.microsoft.com/office/drawing/2014/main" id="{4DD9F54F-AC51-4BA3-82A3-9EB7BCDE6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6620" y="181071"/>
              <a:ext cx="5382880" cy="2800799"/>
            </a:xfrm>
            <a:prstGeom prst="rect">
              <a:avLst/>
            </a:prstGeom>
          </p:spPr>
        </p:pic>
        <p:pic>
          <p:nvPicPr>
            <p:cNvPr id="10242" name="Picture 2" descr="Image result for insurance careers month">
              <a:extLst>
                <a:ext uri="{FF2B5EF4-FFF2-40B4-BE49-F238E27FC236}">
                  <a16:creationId xmlns:a16="http://schemas.microsoft.com/office/drawing/2014/main" id="{AECE1E20-E82E-4CE5-9593-D02C2F585D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013" b="12821"/>
            <a:stretch/>
          </p:blipFill>
          <p:spPr bwMode="auto">
            <a:xfrm>
              <a:off x="5778500" y="3314455"/>
              <a:ext cx="5637995" cy="277791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ED7F3E-156E-426D-843D-71F4C2A5B2B9}"/>
                </a:ext>
              </a:extLst>
            </p:cNvPr>
            <p:cNvGrpSpPr/>
            <p:nvPr/>
          </p:nvGrpSpPr>
          <p:grpSpPr>
            <a:xfrm>
              <a:off x="137948" y="2981869"/>
              <a:ext cx="5211097" cy="3290688"/>
              <a:chOff x="21614" y="2918371"/>
              <a:chExt cx="5211097" cy="3290688"/>
            </a:xfrm>
          </p:grpSpPr>
          <p:pic>
            <p:nvPicPr>
              <p:cNvPr id="11" name="Picture 10" descr="A person wearing a suit and tie&#10;&#10;Description automatically generated">
                <a:extLst>
                  <a:ext uri="{FF2B5EF4-FFF2-40B4-BE49-F238E27FC236}">
                    <a16:creationId xmlns:a16="http://schemas.microsoft.com/office/drawing/2014/main" id="{B663CEC5-042A-4F03-AA83-CD7E89D73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614" y="2918372"/>
                <a:ext cx="3080402" cy="3290687"/>
              </a:xfrm>
              <a:prstGeom prst="rect">
                <a:avLst/>
              </a:prstGeom>
            </p:spPr>
          </p:pic>
          <p:pic>
            <p:nvPicPr>
              <p:cNvPr id="15" name="Picture 14" descr="A person wearing a suit and tie&#10;&#10;Description automatically generated">
                <a:extLst>
                  <a:ext uri="{FF2B5EF4-FFF2-40B4-BE49-F238E27FC236}">
                    <a16:creationId xmlns:a16="http://schemas.microsoft.com/office/drawing/2014/main" id="{C5FBBB4C-E4C5-4C33-BE70-A035A4EE8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54334" y="2918371"/>
                <a:ext cx="2878377" cy="329068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9004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DFD08D-281A-49D1-9A04-10D5D77ECD55}"/>
              </a:ext>
            </a:extLst>
          </p:cNvPr>
          <p:cNvGrpSpPr/>
          <p:nvPr/>
        </p:nvGrpSpPr>
        <p:grpSpPr>
          <a:xfrm>
            <a:off x="1296466" y="1051560"/>
            <a:ext cx="9381896" cy="4754879"/>
            <a:chOff x="1683328" y="1153551"/>
            <a:chExt cx="9381896" cy="4754879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107A62-A4E7-4B8E-9C7C-822BCB80E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3328" y="1153551"/>
              <a:ext cx="9381896" cy="475487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CBECA7-7DB1-4295-A39C-87E9569E2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6158" y="2891203"/>
              <a:ext cx="3228975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351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3" y="1123837"/>
            <a:ext cx="3234812" cy="31403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Flood Insurance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BA6D05-5F65-4171-B069-5A6958DCC9CB}"/>
              </a:ext>
            </a:extLst>
          </p:cNvPr>
          <p:cNvGrpSpPr/>
          <p:nvPr/>
        </p:nvGrpSpPr>
        <p:grpSpPr>
          <a:xfrm>
            <a:off x="3661408" y="1405774"/>
            <a:ext cx="7813688" cy="4046451"/>
            <a:chOff x="3597334" y="1484671"/>
            <a:chExt cx="7813688" cy="40464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7334" y="1484671"/>
              <a:ext cx="4007417" cy="4046451"/>
            </a:xfrm>
            <a:prstGeom prst="rect">
              <a:avLst/>
            </a:prstGeom>
          </p:spPr>
        </p:pic>
        <p:pic>
          <p:nvPicPr>
            <p:cNvPr id="2050" name="Picture 2" descr="Image result for house in flood">
              <a:extLst>
                <a:ext uri="{FF2B5EF4-FFF2-40B4-BE49-F238E27FC236}">
                  <a16:creationId xmlns:a16="http://schemas.microsoft.com/office/drawing/2014/main" id="{CE9A32DF-C44D-4180-BE15-89E12BFD9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0053" y="2165297"/>
              <a:ext cx="3480969" cy="2610727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998F9D-623F-4357-BDB2-85A5550DA9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8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00420" cy="314034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Cyber Liability Insurance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77F48D-68FA-4B79-9E12-3841C401C90C}"/>
              </a:ext>
            </a:extLst>
          </p:cNvPr>
          <p:cNvGrpSpPr/>
          <p:nvPr/>
        </p:nvGrpSpPr>
        <p:grpSpPr>
          <a:xfrm>
            <a:off x="3972410" y="968140"/>
            <a:ext cx="6714698" cy="4921719"/>
            <a:chOff x="3775491" y="788769"/>
            <a:chExt cx="6824480" cy="500218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5491" y="788769"/>
              <a:ext cx="5694729" cy="429960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827" y="4240507"/>
              <a:ext cx="2069144" cy="155044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7989BE-1D14-4424-9113-DCB18E96C6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5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2939225" cy="314034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Travel Insurance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E17B5B-DC7E-4A01-AEC8-CD13F9B8B6B8}"/>
              </a:ext>
            </a:extLst>
          </p:cNvPr>
          <p:cNvGrpSpPr/>
          <p:nvPr/>
        </p:nvGrpSpPr>
        <p:grpSpPr>
          <a:xfrm>
            <a:off x="4774240" y="1002458"/>
            <a:ext cx="6001536" cy="4853083"/>
            <a:chOff x="4803539" y="880312"/>
            <a:chExt cx="6001536" cy="4853083"/>
          </a:xfrm>
        </p:grpSpPr>
        <p:pic>
          <p:nvPicPr>
            <p:cNvPr id="1030" name="Picture 6" descr="Related image">
              <a:extLst>
                <a:ext uri="{FF2B5EF4-FFF2-40B4-BE49-F238E27FC236}">
                  <a16:creationId xmlns:a16="http://schemas.microsoft.com/office/drawing/2014/main" id="{489ADFCA-FF4B-4720-9723-8FD949777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3539" y="880312"/>
              <a:ext cx="6001536" cy="2308283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travel insurance">
              <a:extLst>
                <a:ext uri="{FF2B5EF4-FFF2-40B4-BE49-F238E27FC236}">
                  <a16:creationId xmlns:a16="http://schemas.microsoft.com/office/drawing/2014/main" id="{F09764D1-9CF3-430E-A104-DCB68C79C0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553152" y="3636233"/>
              <a:ext cx="2022174" cy="2097161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getting on a plane with a bag">
              <a:extLst>
                <a:ext uri="{FF2B5EF4-FFF2-40B4-BE49-F238E27FC236}">
                  <a16:creationId xmlns:a16="http://schemas.microsoft.com/office/drawing/2014/main" id="{09FCA15C-AB33-41A0-A1DD-DF87F703C0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34155" y="3554171"/>
              <a:ext cx="2939225" cy="2179224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868EA-DFF3-482F-A9AC-E55AD61E8B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1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76" y="1124606"/>
            <a:ext cx="3296526" cy="314034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Driverless Cars, Electric Vehicles and</a:t>
            </a:r>
            <a:b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Auto Insurance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B386C0-B9E1-4D35-BEAB-05A87AF909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737" y="3609913"/>
            <a:ext cx="3763399" cy="2476227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9308BAB8-750B-496D-B1D3-632E230A6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56826">
            <a:off x="3883252" y="4089406"/>
            <a:ext cx="3214567" cy="1523545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st Electric Cars in India | Top 10 Evs Hatchback &amp;amp; Sedan Cars">
            <a:extLst>
              <a:ext uri="{FF2B5EF4-FFF2-40B4-BE49-F238E27FC236}">
                <a16:creationId xmlns:a16="http://schemas.microsoft.com/office/drawing/2014/main" id="{1EFC14C3-8BDE-4B15-8A33-586B3BBF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409" y="756405"/>
            <a:ext cx="4050120" cy="2683104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Car Companies That Sell the Most Electric Vehicles">
            <a:extLst>
              <a:ext uri="{FF2B5EF4-FFF2-40B4-BE49-F238E27FC236}">
                <a16:creationId xmlns:a16="http://schemas.microsoft.com/office/drawing/2014/main" id="{316BD946-022D-4542-91B4-19D108831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900000">
            <a:off x="8194604" y="1036098"/>
            <a:ext cx="2856007" cy="2012488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35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728240" cy="314034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Insurance for your Home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EDF0819B-2D2D-4E6F-9F2C-12217567B8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81E70-3B68-46B6-B724-AD090318FE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B3A0A75-4464-40B7-8CCE-1E0EE3882657}"/>
              </a:ext>
            </a:extLst>
          </p:cNvPr>
          <p:cNvGrpSpPr/>
          <p:nvPr/>
        </p:nvGrpSpPr>
        <p:grpSpPr>
          <a:xfrm>
            <a:off x="3618189" y="508705"/>
            <a:ext cx="7984772" cy="5626932"/>
            <a:chOff x="3618189" y="508705"/>
            <a:chExt cx="7984772" cy="56269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8189" y="508705"/>
              <a:ext cx="5582738" cy="3755477"/>
            </a:xfrm>
            <a:prstGeom prst="rect">
              <a:avLst/>
            </a:prstGeom>
          </p:spPr>
        </p:pic>
        <p:pic>
          <p:nvPicPr>
            <p:cNvPr id="4106" name="Picture 10" descr="Image result for home insurance">
              <a:extLst>
                <a:ext uri="{FF2B5EF4-FFF2-40B4-BE49-F238E27FC236}">
                  <a16:creationId xmlns:a16="http://schemas.microsoft.com/office/drawing/2014/main" id="{FC603BA6-123B-45B8-A9C9-1E5AC7A809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48132" y="3963127"/>
              <a:ext cx="3454829" cy="2172510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Image result for homeowners insurance">
              <a:extLst>
                <a:ext uri="{FF2B5EF4-FFF2-40B4-BE49-F238E27FC236}">
                  <a16:creationId xmlns:a16="http://schemas.microsoft.com/office/drawing/2014/main" id="{3891B1D7-FF28-4AF3-8D39-BEED052C6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265" y="4330316"/>
              <a:ext cx="2707982" cy="1805321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563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97294" y="940961"/>
            <a:ext cx="2512052" cy="3140345"/>
          </a:xfrm>
        </p:spPr>
        <p:txBody>
          <a:bodyPr>
            <a:norm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Insurance</a:t>
            </a:r>
            <a:r>
              <a:rPr lang="en-US" b="1" i="1" u="sng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Markets</a:t>
            </a:r>
            <a:b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</a:br>
            <a:br>
              <a:rPr lang="en-US" sz="11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So Many Types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0387" y="568046"/>
            <a:ext cx="354249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Architects &amp; Engineers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Auto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Aviation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Builders Risk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Classic Cars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Cyber Liability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Employment Practices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Environmental Liability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Equine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Flood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Homeowners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Hotels &amp; Motels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98867" y="568045"/>
            <a:ext cx="330992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Life &amp; Health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Liquor Liability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Marine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Product Liability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Public Entities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Publishers Liability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Restaurants &amp; Bars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RVs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Special Event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Trucking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Umbrellas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13138"/>
                </a:solidFill>
                <a:latin typeface="Arial Rounded MT Bold" panose="020F0704030504030204" pitchFamily="34" charset="0"/>
              </a:rPr>
              <a:t>Workers Comp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8C05A-0FE8-43D7-B7A0-A420148D4D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3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2903237" cy="314034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Lots of Career Choices in Insurance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84484" y="964005"/>
            <a:ext cx="27903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Sales &amp; Marketing</a:t>
            </a:r>
          </a:p>
          <a:p>
            <a:r>
              <a:rPr lang="en-US" i="1" dirty="0"/>
              <a:t>Insurance Agent or Producer</a:t>
            </a:r>
          </a:p>
          <a:p>
            <a:endParaRPr lang="en-US" dirty="0"/>
          </a:p>
          <a:p>
            <a:r>
              <a:rPr lang="en-US" b="1" dirty="0"/>
              <a:t>Customer Service</a:t>
            </a:r>
          </a:p>
          <a:p>
            <a:r>
              <a:rPr lang="en-US" i="1" dirty="0"/>
              <a:t>Account Executive</a:t>
            </a:r>
          </a:p>
          <a:p>
            <a:endParaRPr lang="en-US" dirty="0"/>
          </a:p>
          <a:p>
            <a:r>
              <a:rPr lang="en-US" b="1" dirty="0"/>
              <a:t>Analytics</a:t>
            </a:r>
          </a:p>
          <a:p>
            <a:r>
              <a:rPr lang="en-US" i="1" dirty="0"/>
              <a:t>Actuary or Analyst</a:t>
            </a:r>
          </a:p>
          <a:p>
            <a:endParaRPr lang="en-US" dirty="0"/>
          </a:p>
          <a:p>
            <a:r>
              <a:rPr lang="en-US" b="1" dirty="0"/>
              <a:t>Finance</a:t>
            </a:r>
          </a:p>
          <a:p>
            <a:r>
              <a:rPr lang="en-US" i="1" dirty="0"/>
              <a:t>Finance Professional</a:t>
            </a:r>
          </a:p>
          <a:p>
            <a:endParaRPr lang="en-US" dirty="0"/>
          </a:p>
          <a:p>
            <a:r>
              <a:rPr lang="en-US" b="1" dirty="0"/>
              <a:t>Catastrophe Adjusting</a:t>
            </a:r>
          </a:p>
          <a:p>
            <a:r>
              <a:rPr lang="en-US" i="1" dirty="0"/>
              <a:t>Claims Adjuster</a:t>
            </a:r>
          </a:p>
          <a:p>
            <a:endParaRPr lang="en-US" dirty="0"/>
          </a:p>
          <a:p>
            <a:r>
              <a:rPr lang="en-US" b="1" dirty="0"/>
              <a:t>Risk Analysis</a:t>
            </a:r>
          </a:p>
          <a:p>
            <a:r>
              <a:rPr lang="en-US" i="1" dirty="0"/>
              <a:t>Underwriter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41953" y="961104"/>
            <a:ext cx="51182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Engineering</a:t>
            </a:r>
          </a:p>
          <a:p>
            <a:r>
              <a:rPr lang="en-US" i="1" dirty="0"/>
              <a:t>Risk Manager</a:t>
            </a:r>
          </a:p>
          <a:p>
            <a:endParaRPr lang="en-US" dirty="0"/>
          </a:p>
          <a:p>
            <a:r>
              <a:rPr lang="en-US" b="1" dirty="0"/>
              <a:t>Technology</a:t>
            </a:r>
          </a:p>
          <a:p>
            <a:r>
              <a:rPr lang="en-US" i="1" dirty="0"/>
              <a:t>Technical Support </a:t>
            </a:r>
          </a:p>
          <a:p>
            <a:endParaRPr lang="en-US" dirty="0"/>
          </a:p>
          <a:p>
            <a:r>
              <a:rPr lang="en-US" b="1" dirty="0"/>
              <a:t>Management</a:t>
            </a:r>
          </a:p>
          <a:p>
            <a:r>
              <a:rPr lang="en-US" i="1" dirty="0"/>
              <a:t>Director</a:t>
            </a:r>
            <a:r>
              <a:rPr lang="en-US" i="1"/>
              <a:t>,  Attorney</a:t>
            </a:r>
            <a:endParaRPr lang="en-US" i="1" dirty="0"/>
          </a:p>
          <a:p>
            <a:endParaRPr lang="en-US" dirty="0"/>
          </a:p>
          <a:p>
            <a:r>
              <a:rPr lang="en-US" b="1" dirty="0"/>
              <a:t>Communications</a:t>
            </a:r>
          </a:p>
          <a:p>
            <a:r>
              <a:rPr lang="en-US" i="1" dirty="0"/>
              <a:t>Public Relations, Social Media, Graphic Design</a:t>
            </a:r>
          </a:p>
          <a:p>
            <a:endParaRPr lang="en-US" dirty="0"/>
          </a:p>
          <a:p>
            <a:r>
              <a:rPr lang="en-US" b="1" dirty="0"/>
              <a:t>Office Administration</a:t>
            </a:r>
          </a:p>
          <a:p>
            <a:r>
              <a:rPr lang="en-US" i="1" dirty="0"/>
              <a:t>Office Manager</a:t>
            </a:r>
          </a:p>
          <a:p>
            <a:endParaRPr lang="en-US" dirty="0"/>
          </a:p>
          <a:p>
            <a:r>
              <a:rPr lang="en-US" b="1" dirty="0"/>
              <a:t>Other</a:t>
            </a:r>
          </a:p>
          <a:p>
            <a:r>
              <a:rPr lang="en-US" i="1" dirty="0"/>
              <a:t>Recruiter, Auditor, Investigator, Drone Pilot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0F2D4F-9F85-47C4-888E-9A82BF5E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463" y="1287676"/>
            <a:ext cx="2839047" cy="1934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4FCC56-C4FC-41CF-B430-5F61367FDB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27" y="4312912"/>
            <a:ext cx="2455865" cy="1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5117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E089821E7FFA409886B3AD0234035C" ma:contentTypeVersion="29" ma:contentTypeDescription="Create a new document." ma:contentTypeScope="" ma:versionID="13bae29414afa2e23293c9ff0a75cff5">
  <xsd:schema xmlns:xsd="http://www.w3.org/2001/XMLSchema" xmlns:xs="http://www.w3.org/2001/XMLSchema" xmlns:p="http://schemas.microsoft.com/office/2006/metadata/properties" xmlns:ns1="http://schemas.microsoft.com/sharepoint/v3" xmlns:ns2="ebcd411e-39d2-437c-921d-5ffc9b96e570" xmlns:ns3="d01ac7e3-0127-46ca-87d1-141033fc51e3" xmlns:ns4="230e9df3-be65-4c73-a93b-d1236ebd677e" targetNamespace="http://schemas.microsoft.com/office/2006/metadata/properties" ma:root="true" ma:fieldsID="c8a41d0551d1dfd2c024d8ab368c767b" ns1:_="" ns2:_="" ns3:_="" ns4:_="">
    <xsd:import namespace="http://schemas.microsoft.com/sharepoint/v3"/>
    <xsd:import namespace="ebcd411e-39d2-437c-921d-5ffc9b96e570"/>
    <xsd:import namespace="d01ac7e3-0127-46ca-87d1-141033fc51e3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Comments" minOccurs="0"/>
                <xsd:element ref="ns2:MediaServiceBillingMetadata" minOccurs="0"/>
                <xsd:element ref="ns2:CustomColumn" minOccurs="0"/>
                <xsd:element ref="ns2:mbc8818d814f45ef9cc9d5bfc7ae98b4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d411e-39d2-437c-921d-5ffc9b96e5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description="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Status" ma:index="21" nillable="true" ma:displayName="Status" ma:default="One Pager" ma:format="Dropdown" ma:internalName="Status">
      <xsd:simpleType>
        <xsd:restriction base="dms:Text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6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8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30" nillable="true" ma:displayName="MediaServiceSystemTags" ma:hidden="true" ma:internalName="MediaServiceSystemTags" ma:readOnly="true">
      <xsd:simpleType>
        <xsd:restriction base="dms:Note"/>
      </xsd:simpleType>
    </xsd:element>
    <xsd:element name="Comments" ma:index="31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MediaServiceBillingMetadata" ma:index="32" nillable="true" ma:displayName="MediaServiceBillingMetadata" ma:hidden="true" ma:internalName="MediaServiceBillingMetadata" ma:readOnly="true">
      <xsd:simpleType>
        <xsd:restriction base="dms:Text"/>
      </xsd:simpleType>
    </xsd:element>
    <xsd:element name="CustomColumn" ma:index="33" nillable="true" ma:displayName="CustomColumn" ma:format="Dropdown" ma:indexed="true" ma:internalName="CustomColumn">
      <xsd:simpleType>
        <xsd:restriction base="dms:Text">
          <xsd:maxLength value="255"/>
        </xsd:restriction>
      </xsd:simpleType>
    </xsd:element>
    <xsd:element name="mbc8818d814f45ef9cc9d5bfc7ae98b4" ma:index="35" nillable="true" ma:taxonomy="true" ma:internalName="mbc8818d814f45ef9cc9d5bfc7ae98b4" ma:taxonomyFieldName="categorize" ma:displayName="categorize" ma:default="" ma:fieldId="{6bc8818d-814f-45ef-9cc9-d5bfc7ae98b4}" ma:taxonomyMulti="true" ma:sspId="e385fb40-52d4-4fae-9c5b-3e8ff8a5878e" ma:termSetId="180ed1bd-d8ff-49f1-a51c-decde4118c4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ac7e3-0127-46ca-87d1-141033fc51e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cdfba08c-59f0-4ee1-ab25-f66a7261e9a8}" ma:internalName="TaxCatchAll" ma:showField="CatchAllData" ma:web="d01ac7e3-0127-46ca-87d1-141033fc51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bc8818d814f45ef9cc9d5bfc7ae98b4 xmlns="ebcd411e-39d2-437c-921d-5ffc9b96e570">
      <Terms xmlns="http://schemas.microsoft.com/office/infopath/2007/PartnerControls"/>
    </mbc8818d814f45ef9cc9d5bfc7ae98b4>
    <_ip_UnifiedCompliancePolicyProperties xmlns="http://schemas.microsoft.com/sharepoint/v3" xsi:nil="true"/>
    <Comments xmlns="ebcd411e-39d2-437c-921d-5ffc9b96e570" xsi:nil="true"/>
    <Status xmlns="ebcd411e-39d2-437c-921d-5ffc9b96e570">One Pager</Status>
    <OneNoteFluid_FileOrder xmlns="ebcd411e-39d2-437c-921d-5ffc9b96e570" xsi:nil="true"/>
    <CustomColumn xmlns="ebcd411e-39d2-437c-921d-5ffc9b96e570" xsi:nil="true"/>
    <TaxCatchAll xmlns="230e9df3-be65-4c73-a93b-d1236ebd677e" xsi:nil="true"/>
    <lcf76f155ced4ddcb4097134ff3c332f xmlns="ebcd411e-39d2-437c-921d-5ffc9b96e57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8DD6B1-E80A-4AD7-83D3-6B8C8557B0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bcd411e-39d2-437c-921d-5ffc9b96e570"/>
    <ds:schemaRef ds:uri="d01ac7e3-0127-46ca-87d1-141033fc51e3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8BFD02-6707-4962-ACA1-904768521E9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ebcd411e-39d2-437c-921d-5ffc9b96e570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0D6E61A-659E-4064-B32E-16AD59C27D6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2859</TotalTime>
  <Words>1043</Words>
  <Application>Microsoft Office PowerPoint</Application>
  <PresentationFormat>Widescreen</PresentationFormat>
  <Paragraphs>150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Aharoni</vt:lpstr>
      <vt:lpstr>Arial</vt:lpstr>
      <vt:lpstr>Arial Rounded MT Bold</vt:lpstr>
      <vt:lpstr>Calibri</vt:lpstr>
      <vt:lpstr>Corbel</vt:lpstr>
      <vt:lpstr>Wingdings 2</vt:lpstr>
      <vt:lpstr>Frame</vt:lpstr>
      <vt:lpstr>   All Kinds of Insurance and Opportunities   Presented by:  (Your name) </vt:lpstr>
      <vt:lpstr>Pet Insurance</vt:lpstr>
      <vt:lpstr>Flood Insurance</vt:lpstr>
      <vt:lpstr>Cyber Liability Insurance</vt:lpstr>
      <vt:lpstr>Travel Insurance</vt:lpstr>
      <vt:lpstr>Driverless Cars, Electric Vehicles and Auto Insurance</vt:lpstr>
      <vt:lpstr>Insurance for your Home</vt:lpstr>
      <vt:lpstr>Insurance Markets  So Many Types</vt:lpstr>
      <vt:lpstr>Lots of Career Choices in Insurance</vt:lpstr>
      <vt:lpstr>So Many Different Jobs</vt:lpstr>
      <vt:lpstr>Using Drones in Insurance</vt:lpstr>
      <vt:lpstr>Cyber Security Analyst  Technology in Insurance</vt:lpstr>
      <vt:lpstr>Customer Service</vt:lpstr>
      <vt:lpstr>10 Reasons Why Insurance Career is Great 4 Young People</vt:lpstr>
      <vt:lpstr>What a Career in Insurance Offers</vt:lpstr>
      <vt:lpstr>PowerPoint Presentation</vt:lpstr>
      <vt:lpstr> Innovation and Trends in Insurance</vt:lpstr>
      <vt:lpstr>TELEMATICS  Technology in Insurance</vt:lpstr>
      <vt:lpstr>TELEMATICS</vt:lpstr>
      <vt:lpstr>TELEMATICS</vt:lpstr>
      <vt:lpstr>CHATBOTS  Technology in Insurance</vt:lpstr>
      <vt:lpstr>CHATBOTS  Technology in Insurance</vt:lpstr>
      <vt:lpstr>The Transformer </vt:lpstr>
      <vt:lpstr>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Goebels</dc:creator>
  <cp:lastModifiedBy>Nathan Imse</cp:lastModifiedBy>
  <cp:revision>270</cp:revision>
  <dcterms:created xsi:type="dcterms:W3CDTF">2016-12-19T19:21:08Z</dcterms:created>
  <dcterms:modified xsi:type="dcterms:W3CDTF">2025-10-30T16:03:57Z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0x01010061E089821E7FFA409886B3AD0234035C</vt:lpwstr>
  </property>
  <property fmtid="{D5CDD505-2E9C-101B-9397-08002B2CF9AE}" pid="3" name="MediaServiceImageTags">
    <vt:lpwstr/>
  </property>
  <property fmtid="{D5CDD505-2E9C-101B-9397-08002B2CF9AE}" pid="4" name="categorize">
    <vt:lpwstr/>
  </property>
</Properties>
</file>